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6" r:id="rId2"/>
    <p:sldId id="269" r:id="rId3"/>
    <p:sldId id="280" r:id="rId4"/>
    <p:sldId id="281" r:id="rId5"/>
    <p:sldId id="282" r:id="rId6"/>
    <p:sldId id="2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52"/>
  </p:normalViewPr>
  <p:slideViewPr>
    <p:cSldViewPr snapToGrid="0" snapToObjects="1">
      <p:cViewPr varScale="1">
        <p:scale>
          <a:sx n="102" d="100"/>
          <a:sy n="102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04F8-7CBD-EF42-8E84-4C200EB6D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B7E06-B994-6144-8F4F-DADBB2FF5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58FBB-711E-394C-9861-DAC73CB0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0AE7-0E73-BA4A-A4DF-44E8312DEA1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F4FCB-3B71-974E-8346-5D991990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EEC20-76D0-E145-B67C-508FCCBB7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E26E-A31D-2D4C-91E5-B3B9B2481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9045E-B89B-6342-B0C7-A2E92D68F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B34B0-0735-5243-B362-C081E26BF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12339-2758-D64B-AE43-3F53C76E4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0AE7-0E73-BA4A-A4DF-44E8312DEA1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AD17C-2F1B-7D44-9801-14C207505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4D02A-1D06-7041-9C08-E967B94C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E26E-A31D-2D4C-91E5-B3B9B2481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8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6E4934-3B9A-EE43-9D71-FA65B716FE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3A1F33-DFBC-EE49-B896-0B0E5AC65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F92D0-B7C6-1346-9DEF-CF45C7BD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0AE7-0E73-BA4A-A4DF-44E8312DEA1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7D860-002D-2042-93C1-861D18618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F9845-7F04-064F-ADDE-C6B5890A8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E26E-A31D-2D4C-91E5-B3B9B2481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8F050-5798-784F-B98B-7677BEFA1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2499E-2CFE-D14D-8B7D-B01C8158C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12853-82BE-C747-B819-2365F1818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0AE7-0E73-BA4A-A4DF-44E8312DEA1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7B7E6-7A40-5845-AB9E-833E8A1B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0CC6A-9453-7245-B1D2-29E54AAA5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E26E-A31D-2D4C-91E5-B3B9B2481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8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2EBFE-CE36-1242-8DB8-1FA7C268F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14103-B9DC-3842-A701-8BC887093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34AB2-3390-2948-B0CB-6B39C698E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0AE7-0E73-BA4A-A4DF-44E8312DEA1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CAE53-4915-5940-8A56-A35DFF1C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7EF1F-D453-8C45-9707-387E262B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E26E-A31D-2D4C-91E5-B3B9B2481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2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471F4-4F6F-F743-976B-B93E05EEB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BFE63-8A11-C34D-BD90-22C7DC1F95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2203B-FF22-CC42-A8C4-75A44CB3D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DCE01-3543-DF45-A9DC-4F16A7A3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0AE7-0E73-BA4A-A4DF-44E8312DEA1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ED355-8732-0746-86A3-A5CED33FA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64976-B46F-AC42-AC07-E5982E9C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E26E-A31D-2D4C-91E5-B3B9B2481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3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EF216-FD3E-B849-AF9D-B26FB9645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67B70-09B0-6C4A-B0C3-363F790DE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0BC71-CA75-7E4F-847C-F94B398C2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E95402-EA9A-2349-861C-7F7C11D52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D039CD-3F78-D449-B748-E82C282CF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B6AE38-3A6C-2D44-9EF3-65DA009E3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0AE7-0E73-BA4A-A4DF-44E8312DEA1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61B575-10F3-0140-9933-BC0312A94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AE1BA8-30E7-2849-8552-28DF6EAE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E26E-A31D-2D4C-91E5-B3B9B2481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8F144-9877-3044-A2B9-7DC772452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3B1BFC-F6AB-C44E-B48B-84E47215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0AE7-0E73-BA4A-A4DF-44E8312DEA1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F73B33-96FA-7848-AA2D-ECDC4A8FB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821AE6-336F-2340-89FF-932BF2F6D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E26E-A31D-2D4C-91E5-B3B9B2481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5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3B65EC-27D7-674E-A42D-23D8F631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0AE7-0E73-BA4A-A4DF-44E8312DEA1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B7C091-6169-9F48-B2A6-9605C0CAF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74975-F828-4A43-A0F0-76D2BAD76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E26E-A31D-2D4C-91E5-B3B9B2481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0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09AAB-825B-A546-B821-B42BA41CF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DE831-CAF6-D847-BC92-398C42D0E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F1ABA-8C7E-6B44-9FC1-827A7E01E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1D19A-379C-3445-BDF7-C35694F1C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0AE7-0E73-BA4A-A4DF-44E8312DEA1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50ECA-0F5A-5A4A-B64C-436C8BEA1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29078-E503-D142-B776-53D73FD8D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E26E-A31D-2D4C-91E5-B3B9B2481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9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D2D5-7B22-6645-8A7C-533BF4DC1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E0B14B-6500-2B40-98ED-D9445F4EC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4FA54-02D3-6D45-8306-1F03A8F2F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EE4A4-D176-B444-8A11-563CB0374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0AE7-0E73-BA4A-A4DF-44E8312DEA1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B6323-8B9B-5048-AEE5-35A801E40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823BE2-44B6-6646-9143-EB4DE50C5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E26E-A31D-2D4C-91E5-B3B9B2481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0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00000">
              <a:srgbClr val="FFFF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A4D45F-E1FB-624A-B8BA-2B7E08EBA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CE16B-D1E8-0544-B73A-50EB7D1D9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61CE5-4604-AB4D-B641-0BBFFF686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20AE7-0E73-BA4A-A4DF-44E8312DEA1B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96615-2C1A-5D43-B1A6-67DE9296EA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63345-D918-5F4E-86C1-39CF34C3B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BE26E-A31D-2D4C-91E5-B3B9B2481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4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C574DBE6-52A3-F042-A307-1E4812806F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69398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u="sng" dirty="0">
                <a:solidFill>
                  <a:srgbClr val="FF0000"/>
                </a:solidFill>
                <a:latin typeface="Baskerville" panose="02020502070401020303" pitchFamily="18" charset="0"/>
              </a:rPr>
              <a:t>REVIEW</a:t>
            </a:r>
            <a:br>
              <a:rPr lang="en-US" altLang="en-US" dirty="0"/>
            </a:br>
            <a:r>
              <a:rPr lang="en-US" altLang="en-US" b="1" dirty="0">
                <a:solidFill>
                  <a:srgbClr val="FF0000"/>
                </a:solidFill>
              </a:rPr>
              <a:t>3. </a:t>
            </a:r>
            <a:r>
              <a:rPr lang="en-US" altLang="en-US" b="1" u="sng" dirty="0">
                <a:solidFill>
                  <a:srgbClr val="FF0000"/>
                </a:solidFill>
                <a:latin typeface="Baskerville" panose="02020502070401020303" pitchFamily="18" charset="0"/>
              </a:rPr>
              <a:t>Understanding Demand</a:t>
            </a:r>
          </a:p>
        </p:txBody>
      </p:sp>
    </p:spTree>
    <p:extLst>
      <p:ext uri="{BB962C8B-B14F-4D97-AF65-F5344CB8AC3E}">
        <p14:creationId xmlns:p14="http://schemas.microsoft.com/office/powerpoint/2010/main" val="86002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C6E1B757-B1A3-CB41-ACED-E69A7E797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State the law of demand.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4EA1AB-B04A-DF4E-88EB-E8F7AD56F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The law of demand states that consumers buy more of a good when its price decreases.</a:t>
            </a:r>
          </a:p>
          <a:p>
            <a:pPr eaLnBrk="1" hangingPunct="1"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Conversely, consumers buy less of a good when its price increases.</a:t>
            </a:r>
          </a:p>
          <a:p>
            <a:pPr eaLnBrk="1" hangingPunct="1"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Consumers love low prices.</a:t>
            </a:r>
          </a:p>
        </p:txBody>
      </p:sp>
    </p:spTree>
    <p:extLst>
      <p:ext uri="{BB962C8B-B14F-4D97-AF65-F5344CB8AC3E}">
        <p14:creationId xmlns:p14="http://schemas.microsoft.com/office/powerpoint/2010/main" val="14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C7035396-6D1B-2947-A31C-E4B381FBC3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238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Provide an example of the substitution effect.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DDC25-5F80-F545-9C79-D070E149C1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>
                <a:solidFill>
                  <a:srgbClr val="FF0000"/>
                </a:solidFill>
              </a:rPr>
              <a:t>When the price of orange juice rises, consumers substitute cheaper apple juice for orange juice.</a:t>
            </a:r>
          </a:p>
          <a:p>
            <a:pPr marL="0" indent="0">
              <a:buNone/>
            </a:pPr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26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A0D975BE-465A-5548-9287-D50FD17F96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demand schedule?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D186ADDC-3D5F-AA46-A36F-C0481EECA3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74839" y="1600201"/>
            <a:ext cx="7771999" cy="1217769"/>
          </a:xfr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altLang="en-US" sz="3600">
                <a:solidFill>
                  <a:srgbClr val="FF0000"/>
                </a:solidFill>
              </a:rPr>
              <a:t>A demand schedule records the quantity</a:t>
            </a:r>
          </a:p>
          <a:p>
            <a:pPr marL="0" indent="0">
              <a:buNone/>
            </a:pPr>
            <a:r>
              <a:rPr lang="en-US" altLang="en-US" sz="3600">
                <a:solidFill>
                  <a:srgbClr val="FF0000"/>
                </a:solidFill>
              </a:rPr>
              <a:t>demanded at various prices.</a:t>
            </a:r>
          </a:p>
        </p:txBody>
      </p:sp>
    </p:spTree>
    <p:extLst>
      <p:ext uri="{BB962C8B-B14F-4D97-AF65-F5344CB8AC3E}">
        <p14:creationId xmlns:p14="http://schemas.microsoft.com/office/powerpoint/2010/main" val="374510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CD9DEFF9-6E17-064B-B95A-A1655A0C7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demand curve?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AA7C8EBC-3CA8-264E-A06C-E63F905538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33244" y="1316039"/>
            <a:ext cx="7725512" cy="1217769"/>
          </a:xfr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altLang="en-US" sz="3600">
                <a:solidFill>
                  <a:srgbClr val="FF0000"/>
                </a:solidFill>
              </a:rPr>
              <a:t>A demand curve is a representation of  </a:t>
            </a:r>
          </a:p>
          <a:p>
            <a:pPr marL="0" indent="0" algn="ctr">
              <a:buNone/>
            </a:pPr>
            <a:r>
              <a:rPr lang="en-US" altLang="en-US" sz="3600">
                <a:solidFill>
                  <a:srgbClr val="FF0000"/>
                </a:solidFill>
              </a:rPr>
              <a:t>Demand schedule displayed on a graph. </a:t>
            </a:r>
          </a:p>
        </p:txBody>
      </p:sp>
      <p:pic>
        <p:nvPicPr>
          <p:cNvPr id="6" name="Picture 5" descr="demandcurve">
            <a:extLst>
              <a:ext uri="{FF2B5EF4-FFF2-40B4-BE49-F238E27FC236}">
                <a16:creationId xmlns:a16="http://schemas.microsoft.com/office/drawing/2014/main" id="{1351BB52-2922-344F-A021-E99B77751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906714"/>
            <a:ext cx="6858000" cy="396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3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018B54EB-0F36-A846-922F-8A3B0FE090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How does the income effect lead to the law of demand?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597C62-02DD-BC46-A3D1-2BF01720FB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The income effect is the change in consumption resulting from a change in income.</a:t>
            </a:r>
          </a:p>
          <a:p>
            <a:pPr eaLnBrk="1" hangingPunct="1"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In other words, when prices rise, your money buys less. 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Higher prices reduce your purchasing power. This equals a drop in demand.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79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Macintosh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Baskerville</vt:lpstr>
      <vt:lpstr>Calibri</vt:lpstr>
      <vt:lpstr>Calibri Light</vt:lpstr>
      <vt:lpstr>Office Theme</vt:lpstr>
      <vt:lpstr>REVIEW 3. Understanding Demand</vt:lpstr>
      <vt:lpstr>State the law of demand.</vt:lpstr>
      <vt:lpstr>Provide an example of the substitution effect. </vt:lpstr>
      <vt:lpstr>What is a demand schedule? </vt:lpstr>
      <vt:lpstr>What is a demand curve? </vt:lpstr>
      <vt:lpstr>How does the income effect lead to the law of demand?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Understanding Demand</dc:title>
  <dc:creator>Brent Eric</dc:creator>
  <cp:lastModifiedBy>Brent Eric</cp:lastModifiedBy>
  <cp:revision>2</cp:revision>
  <dcterms:created xsi:type="dcterms:W3CDTF">2018-12-11T17:50:05Z</dcterms:created>
  <dcterms:modified xsi:type="dcterms:W3CDTF">2018-12-11T19:32:06Z</dcterms:modified>
</cp:coreProperties>
</file>